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6" r:id="rId3"/>
    <p:sldId id="277" r:id="rId4"/>
    <p:sldId id="263" r:id="rId5"/>
    <p:sldId id="264" r:id="rId6"/>
    <p:sldId id="266" r:id="rId7"/>
    <p:sldId id="278" r:id="rId8"/>
    <p:sldId id="268" r:id="rId9"/>
    <p:sldId id="259" r:id="rId10"/>
    <p:sldId id="261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7010400" cy="9296400"/>
  <p:embeddedFontLst>
    <p:embeddedFont>
      <p:font typeface="Montserrat" panose="00000800000000000000" pitchFamily="2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Medium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40" autoAdjust="0"/>
  </p:normalViewPr>
  <p:slideViewPr>
    <p:cSldViewPr snapToGrid="0">
      <p:cViewPr varScale="1">
        <p:scale>
          <a:sx n="115" d="100"/>
          <a:sy n="115" d="100"/>
        </p:scale>
        <p:origin x="14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5ef400e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f35ef400e5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155286" indent="0">
              <a:lnSpc>
                <a:spcPct val="115000"/>
              </a:lnSpc>
              <a:buSzPts val="1200"/>
              <a:buNone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35ef400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f35ef400e5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marR="0" lvl="0" indent="-23292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None/>
              <a:tabLst/>
              <a:defRPr/>
            </a:pPr>
            <a:endParaRPr 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0">
              <a:lnSpc>
                <a:spcPct val="115000"/>
              </a:lnSpc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232929">
              <a:lnSpc>
                <a:spcPct val="115000"/>
              </a:lnSpc>
              <a:buClr>
                <a:srgbClr val="404040"/>
              </a:buClr>
              <a:buSzPts val="1200"/>
              <a:buNone/>
            </a:pPr>
            <a:endParaRPr lang="en-US" sz="1300" baseline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232929">
              <a:lnSpc>
                <a:spcPct val="115000"/>
              </a:lnSpc>
              <a:buClr>
                <a:srgbClr val="404040"/>
              </a:buClr>
              <a:buSzPts val="1200"/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310572">
              <a:lnSpc>
                <a:spcPct val="115000"/>
              </a:lnSpc>
              <a:buClr>
                <a:srgbClr val="404040"/>
              </a:buClr>
              <a:buSzPts val="1200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53882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465859" indent="-310572">
              <a:lnSpc>
                <a:spcPct val="115000"/>
              </a:lnSpc>
              <a:buClr>
                <a:srgbClr val="404040"/>
              </a:buClr>
              <a:buSzPts val="1200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80990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35ef400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f35ef400e5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35ef400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f35ef400e5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155286" indent="0">
              <a:lnSpc>
                <a:spcPct val="115000"/>
              </a:lnSpc>
              <a:buClr>
                <a:srgbClr val="404040"/>
              </a:buClr>
              <a:buSzPts val="12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329983" indent="-174697">
              <a:lnSpc>
                <a:spcPct val="115000"/>
              </a:lnSpc>
              <a:buClr>
                <a:srgbClr val="404040"/>
              </a:buClr>
              <a:buSzPts val="1200"/>
            </a:pPr>
            <a:endParaRPr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329983" indent="-174697">
              <a:lnSpc>
                <a:spcPct val="115000"/>
              </a:lnSpc>
              <a:buClr>
                <a:srgbClr val="404040"/>
              </a:buClr>
              <a:buSzPts val="12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8546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155286" indent="0">
              <a:lnSpc>
                <a:spcPct val="115000"/>
              </a:lnSpc>
              <a:buClr>
                <a:srgbClr val="404040"/>
              </a:buClr>
              <a:buSzPts val="1200"/>
              <a:buNone/>
            </a:pPr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6" tIns="93156" rIns="93156" bIns="9315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sd.harriscountytx.gov/Pages/default.aspx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mailto:Rene.Martinez@csd.hctx.net" TargetMode="External"/><Relationship Id="rId4" Type="http://schemas.openxmlformats.org/officeDocument/2006/relationships/hyperlink" Target="mailto:Adrienne.Holloway@csd.hctx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4718" r="1282" b="17778"/>
          <a:stretch/>
        </p:blipFill>
        <p:spPr>
          <a:xfrm>
            <a:off x="0" y="1108953"/>
            <a:ext cx="9144000" cy="403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75" y="4187250"/>
            <a:ext cx="809050" cy="8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147200"/>
            <a:ext cx="8922058" cy="6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Addressing the 200,000 Housing Unit Shortfall in Harris County Texas NCDA Annual Conference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June 22 – 24, 2022, St. Paul MN.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E81E80D-31FE-DDEA-158C-82CA0F46D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16" y="3851060"/>
            <a:ext cx="1300709" cy="1281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1173925"/>
            <a:ext cx="37365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2DC84D"/>
                </a:solidFill>
                <a:latin typeface="Arial"/>
                <a:ea typeface="Arial"/>
                <a:cs typeface="Arial"/>
                <a:sym typeface="Arial"/>
              </a:rPr>
              <a:t>What We’ve Heard 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199291" y="2164750"/>
            <a:ext cx="3115200" cy="2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957C3"/>
                </a:solidFill>
                <a:latin typeface="Arial"/>
                <a:ea typeface="Arial"/>
                <a:cs typeface="Arial"/>
                <a:sym typeface="Arial"/>
              </a:rPr>
              <a:t>Dignified housing means more than just four walls—residents want resilient and livable neighborhoods. </a:t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2392987" y="2381632"/>
            <a:ext cx="5583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5022751" y="2272135"/>
            <a:ext cx="601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82" cy="75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t="1758" r="1970"/>
          <a:stretch/>
        </p:blipFill>
        <p:spPr>
          <a:xfrm>
            <a:off x="4252908" y="791701"/>
            <a:ext cx="3510866" cy="415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t="8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1454400" y="212319"/>
            <a:ext cx="71886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What is our Strategy</a:t>
            </a:r>
            <a:endParaRPr b="1" dirty="0">
              <a:solidFill>
                <a:srgbClr val="0957C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8" name="Google Shape;198;p2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66" y="212319"/>
            <a:ext cx="1172069" cy="80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28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311700" y="11739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Value #1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192384" y="1789797"/>
            <a:ext cx="8669100" cy="277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INVEST IN HOUSING FOR ALL </a:t>
            </a:r>
            <a:r>
              <a:rPr lang="en-US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through preservation, new construction, and infrastructure investments that support communities.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1: </a:t>
            </a:r>
            <a:r>
              <a:rPr lang="en-US" sz="160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Increase the supply of safe, high-quality rental and for-sale housing for low-moderate income households.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2:</a:t>
            </a:r>
            <a:r>
              <a:rPr lang="en-US" sz="160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Incentivize a mixture of housing types.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3: </a:t>
            </a:r>
            <a:r>
              <a:rPr lang="en-US" sz="160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Preserve and build affordable infill housing options.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4: </a:t>
            </a:r>
            <a:r>
              <a:rPr lang="en-US" sz="160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Ensure that infrastructure improvements are available to support the production of affordable housing.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20" name="Google Shape;220;p2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29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311700" y="11739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Value #2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92384" y="1789797"/>
            <a:ext cx="8669100" cy="277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COLLABORATE WITH PARTNERS </a:t>
            </a:r>
            <a:r>
              <a:rPr lang="en-US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to foster a comprehensive, affordable housing system.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5: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Create mixed income housing communities and mixed-use housing developments where there is access to jobs, transportation, services, and amenities.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6: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 Attract investment that enhances economic opportunity.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7: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Diversify housing types and expand transportation choices.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1" name="Google Shape;231;p2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0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311700" y="11739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Value #3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92384" y="1789797"/>
            <a:ext cx="8669100" cy="277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ADVANCE EQUITY AND RESILIENCE </a:t>
            </a:r>
            <a:r>
              <a:rPr lang="en-US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in all County housing efforts.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8: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Aim for inclusion and promote fair housing to undo the legacy of racial and economic segregation.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9: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Adapt to hazards and support sustainable neighborhood development.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2" name="Google Shape;242;p3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31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9" name="Google Shape;2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311700" y="117393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Value #4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192384" y="1789797"/>
            <a:ext cx="8669100" cy="277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ADVOCATE FOR HOUSING POLICY REFORMS </a:t>
            </a:r>
            <a:r>
              <a:rPr lang="en-US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at all levels of government.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10: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Identify federal and state level reforms.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Goal 11: </a:t>
            </a:r>
            <a:r>
              <a:rPr lang="en-US" sz="1600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Identify local reforms with municipalities and special-purpose districts to support the development of affordable housing.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3" name="Google Shape;253;p3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86" y="-25325"/>
            <a:ext cx="9152175" cy="51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171831" y="951726"/>
            <a:ext cx="9144000" cy="121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b="1" i="0" u="none" strike="noStrike" cap="none" dirty="0">
                <a:solidFill>
                  <a:srgbClr val="2632ED"/>
                </a:solidFill>
                <a:latin typeface="Montserrat"/>
                <a:ea typeface="Montserrat"/>
                <a:cs typeface="Montserrat"/>
                <a:sym typeface="Montserrat"/>
              </a:rPr>
              <a:t>Adrienne Holloway, Ph.D. Executive Director, Harris County Community Services Department, </a:t>
            </a:r>
            <a:r>
              <a:rPr lang="en-US" b="1" i="0" u="none" strike="noStrike" cap="none" dirty="0">
                <a:solidFill>
                  <a:srgbClr val="2632ED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Adrienne.Holloway@csd.hctx.net</a:t>
            </a:r>
            <a:endParaRPr lang="en-US" b="1" i="0" u="none" strike="noStrike" cap="none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lang="en-US" b="1" i="0" u="none" strike="noStrike" cap="none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b="1" i="0" u="none" strike="noStrike" cap="none" dirty="0">
                <a:solidFill>
                  <a:srgbClr val="2632ED"/>
                </a:solidFill>
                <a:latin typeface="Montserrat"/>
                <a:ea typeface="Montserrat"/>
                <a:cs typeface="Montserrat"/>
                <a:sym typeface="Montserrat"/>
              </a:rPr>
              <a:t>Rene Martinez, Chief Housing &amp; Community Development, HCCSD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b="1" dirty="0">
                <a:solidFill>
                  <a:srgbClr val="2632ED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Rene.Martinez@csd.hctx.net</a:t>
            </a:r>
            <a:endParaRPr lang="en-US" b="1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lang="en-US" b="1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lang="en-US" b="1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1200" b="1" i="0" u="none" strike="noStrike" cap="none" dirty="0">
              <a:solidFill>
                <a:srgbClr val="2632E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1678" y="21973"/>
            <a:ext cx="664836" cy="59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95736" y="3357340"/>
            <a:ext cx="1455677" cy="2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A1C87-24F8-E841-6BA1-A1AA5B7167C4}"/>
              </a:ext>
            </a:extLst>
          </p:cNvPr>
          <p:cNvSpPr txBox="1"/>
          <p:nvPr/>
        </p:nvSpPr>
        <p:spPr>
          <a:xfrm>
            <a:off x="2286000" y="2571749"/>
            <a:ext cx="5632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8"/>
              </a:rPr>
              <a:t>https://csd.harriscountytx.gov/Pages/default.aspx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03488" y="8072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Background </a:t>
            </a:r>
            <a:endParaRPr lang="en-US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90487" y="1193768"/>
            <a:ext cx="8651672" cy="364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spcBef>
                <a:spcPts val="800"/>
              </a:spcBef>
              <a:buSzPts val="1200"/>
              <a:buFont typeface="Raleway Medium"/>
              <a:buChar char="●"/>
            </a:pPr>
            <a:r>
              <a:rPr lang="en-US" sz="1600" b="1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10-year County housing strategy: response to 2017 Hurricane Harvey. CDBG-DR planning  and CDBG-CV funded $2.8M.  </a:t>
            </a: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Led by Community Services Dept. (HUD Urban County) and consulting team from Rice University – Kinder Institute.  Housing Policy Advisory Committee formed by Harris County Commissioners Court. Presented to Commissioners Court on Nov 9, 2021. </a:t>
            </a:r>
            <a:endParaRPr sz="16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aleway Medium"/>
              <a:buChar char="●"/>
            </a:pP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Sets stage for a 10-Yr. Housing Plan for County. Precedents include  Seattle/King Co., Austin, Atlanta, Dallas, Nashville, San Antonio. Data &amp; GIS analysis driving  housing investment strategy for $210M ARPA Treasury Housing Portfolio. </a:t>
            </a:r>
            <a:endParaRPr sz="1600" dirty="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aleway Medium"/>
              <a:buChar char="●"/>
            </a:pP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1,800 sq. mi. county includes 34 cities, incld. Houston.  Unincorporated area is apprx. 2.5M pop. and would be 5</a:t>
            </a:r>
            <a:r>
              <a:rPr lang="en-US" sz="1600" baseline="300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</a:t>
            </a: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largest city in the U.S. No ordinance ability,  cannot issue GO Debt for housing. Powers derived from  state constitution. </a:t>
            </a:r>
            <a:endParaRPr sz="1600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80" name="Google Shape;80;p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7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9FDB8-4039-96A6-EB00-418035ADE8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5" t="10823" r="59700" b="13272"/>
          <a:stretch/>
        </p:blipFill>
        <p:spPr bwMode="auto">
          <a:xfrm>
            <a:off x="984254" y="966732"/>
            <a:ext cx="6801463" cy="3881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6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t="84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1454400" y="212319"/>
            <a:ext cx="71886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Why this Matters</a:t>
            </a:r>
            <a:endParaRPr b="1">
              <a:solidFill>
                <a:srgbClr val="0957C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66" y="212319"/>
            <a:ext cx="1172069" cy="80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1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1144745"/>
            <a:ext cx="25221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Why This Study Matters – The Affordability Challenge 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82" cy="75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208152" y="2775717"/>
            <a:ext cx="2679600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Almost 500,000 households in Harris County have difficulty affording to live in their homes today (pay over 30% income for housing).</a:t>
            </a:r>
            <a:endParaRPr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9675" y="1469700"/>
            <a:ext cx="5942126" cy="27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3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699" y="1144745"/>
            <a:ext cx="4873144" cy="224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Why are so many people cost-burdened? </a:t>
            </a:r>
            <a:endParaRPr b="1" dirty="0">
              <a:solidFill>
                <a:srgbClr val="2DC84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4" name="Google Shape;164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172925" y="2147522"/>
            <a:ext cx="6866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>
                <a:solidFill>
                  <a:srgbClr val="0957C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Lack of homes available to extremely low-income households. </a:t>
            </a:r>
            <a:endParaRPr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392" y="2596722"/>
            <a:ext cx="6092889" cy="22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1136" y="4777787"/>
            <a:ext cx="44100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F59B8-6671-3452-2C8F-5C6B1C55D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0"/>
            <a:ext cx="5460323" cy="50046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1EBF48-BC0D-21F4-47DE-92D834935031}"/>
              </a:ext>
            </a:extLst>
          </p:cNvPr>
          <p:cNvSpPr txBox="1"/>
          <p:nvPr/>
        </p:nvSpPr>
        <p:spPr>
          <a:xfrm>
            <a:off x="6909812" y="632757"/>
            <a:ext cx="20619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Location Challenges</a:t>
            </a:r>
            <a:r>
              <a:rPr lang="en-US" sz="1800" b="1" dirty="0"/>
              <a:t> –</a:t>
            </a:r>
            <a:r>
              <a:rPr lang="en-US" sz="1800" b="1" dirty="0">
                <a:solidFill>
                  <a:srgbClr val="0070C0"/>
                </a:solidFill>
              </a:rPr>
              <a:t>Spatial Mismatch</a:t>
            </a:r>
          </a:p>
          <a:p>
            <a:r>
              <a:rPr lang="en-US" dirty="0">
                <a:solidFill>
                  <a:srgbClr val="00B050"/>
                </a:solidFill>
              </a:rPr>
              <a:t>Green areas </a:t>
            </a:r>
            <a:r>
              <a:rPr lang="en-US" dirty="0"/>
              <a:t>have more affordable rental homes than number of cost-burdened renters, meaning it exceeds demand.  </a:t>
            </a:r>
            <a:r>
              <a:rPr lang="en-US" dirty="0">
                <a:solidFill>
                  <a:srgbClr val="C00000"/>
                </a:solidFill>
              </a:rPr>
              <a:t>Red areas </a:t>
            </a:r>
            <a:r>
              <a:rPr lang="en-US" dirty="0"/>
              <a:t>have more cost-burdened renter households than the number of affordable units.  </a:t>
            </a:r>
            <a:r>
              <a:rPr lang="en-US" dirty="0">
                <a:solidFill>
                  <a:srgbClr val="00B050"/>
                </a:solidFill>
              </a:rPr>
              <a:t>Green areas </a:t>
            </a:r>
            <a:r>
              <a:rPr lang="en-US" dirty="0">
                <a:solidFill>
                  <a:schemeClr val="tx1"/>
                </a:solidFill>
              </a:rPr>
              <a:t>tend to be located </a:t>
            </a:r>
            <a:r>
              <a:rPr lang="en-US" dirty="0"/>
              <a:t>in places where cars are required to access jobs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63376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5"/>
          <p:cNvCxnSpPr/>
          <p:nvPr/>
        </p:nvCxnSpPr>
        <p:spPr>
          <a:xfrm rot="10800000" flipH="1">
            <a:off x="1547987" y="487725"/>
            <a:ext cx="6653700" cy="8700"/>
          </a:xfrm>
          <a:prstGeom prst="straightConnector1">
            <a:avLst/>
          </a:prstGeom>
          <a:noFill/>
          <a:ln w="28575" cap="flat" cmpd="sng">
            <a:solidFill>
              <a:srgbClr val="2632E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3688" y="4638425"/>
            <a:ext cx="510775" cy="4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3250" y="204350"/>
            <a:ext cx="678550" cy="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1700" y="1144748"/>
            <a:ext cx="78057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2DC84D"/>
                </a:solidFill>
                <a:latin typeface="Raleway"/>
                <a:ea typeface="Raleway"/>
                <a:cs typeface="Raleway"/>
                <a:sym typeface="Raleway"/>
              </a:rPr>
              <a:t>How many homes are needed to alleviate today’s need and plan for new households? </a:t>
            </a:r>
            <a:endParaRPr b="1" dirty="0">
              <a:solidFill>
                <a:srgbClr val="2DC84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9" name="Google Shape;189;p2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321" y="142439"/>
            <a:ext cx="1099279" cy="75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8893" y="2362199"/>
            <a:ext cx="28098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0407" y="2371724"/>
            <a:ext cx="280035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844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454400" y="212319"/>
            <a:ext cx="7188742" cy="194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957C3"/>
                </a:solidFill>
                <a:latin typeface="Raleway"/>
                <a:ea typeface="Raleway"/>
                <a:cs typeface="Raleway"/>
                <a:sym typeface="Raleway"/>
              </a:rPr>
              <a:t>What We Heard</a:t>
            </a:r>
            <a:endParaRPr b="1">
              <a:solidFill>
                <a:srgbClr val="0957C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1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66" y="212319"/>
            <a:ext cx="1172068" cy="80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618</Words>
  <Application>Microsoft Office PowerPoint</Application>
  <PresentationFormat>On-screen Show (16:9)</PresentationFormat>
  <Paragraphs>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Raleway Medium</vt:lpstr>
      <vt:lpstr>Raleway</vt:lpstr>
      <vt:lpstr>Montserrat</vt:lpstr>
      <vt:lpstr>Simple Light</vt:lpstr>
      <vt:lpstr>PowerPoint Presentation</vt:lpstr>
      <vt:lpstr>Background </vt:lpstr>
      <vt:lpstr>PowerPoint Presentation</vt:lpstr>
      <vt:lpstr>PowerPoint Presentation</vt:lpstr>
      <vt:lpstr>Why This Study Matters – The Affordability Challenge </vt:lpstr>
      <vt:lpstr>Why are so many people cost-burdened? </vt:lpstr>
      <vt:lpstr>PowerPoint Presentation</vt:lpstr>
      <vt:lpstr>How many homes are needed to alleviate today’s need and plan for new households? </vt:lpstr>
      <vt:lpstr>PowerPoint Presentation</vt:lpstr>
      <vt:lpstr>What We’ve Heard </vt:lpstr>
      <vt:lpstr>PowerPoint Presentation</vt:lpstr>
      <vt:lpstr>Value #1</vt:lpstr>
      <vt:lpstr>Value #2</vt:lpstr>
      <vt:lpstr>Value #3</vt:lpstr>
      <vt:lpstr>Value #4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 Guajardo</dc:creator>
  <cp:lastModifiedBy>Martinez, Rene (CSD)</cp:lastModifiedBy>
  <cp:revision>56</cp:revision>
  <cp:lastPrinted>2022-06-17T12:13:33Z</cp:lastPrinted>
  <dcterms:modified xsi:type="dcterms:W3CDTF">2022-06-17T12:25:51Z</dcterms:modified>
</cp:coreProperties>
</file>